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7" r:id="rId5"/>
    <p:sldId id="258" r:id="rId6"/>
    <p:sldId id="259" r:id="rId7"/>
    <p:sldId id="265" r:id="rId8"/>
    <p:sldId id="264" r:id="rId9"/>
    <p:sldId id="262" r:id="rId10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2020C-3ED5-4E7B-B8E7-B862782E3A04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3D617-DBF7-4BA0-BC6A-B45DD8B74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54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C5AA1-BCC4-4FFC-92A4-4826185AC20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609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7C5AA1-BCC4-4FFC-92A4-4826185AC20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254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27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51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355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75"/>
          <p:cNvSpPr/>
          <p:nvPr userDrawn="1"/>
        </p:nvSpPr>
        <p:spPr>
          <a:xfrm>
            <a:off x="1" y="0"/>
            <a:ext cx="12192000" cy="541732"/>
          </a:xfrm>
          <a:prstGeom prst="rect">
            <a:avLst/>
          </a:prstGeom>
          <a:gradFill flip="none" rotWithShape="1">
            <a:gsLst>
              <a:gs pos="100000">
                <a:schemeClr val="accent5">
                  <a:lumMod val="100000"/>
                </a:schemeClr>
              </a:gs>
              <a:gs pos="74000">
                <a:schemeClr val="accent5">
                  <a:lumMod val="100000"/>
                </a:schemeClr>
              </a:gs>
              <a:gs pos="0">
                <a:schemeClr val="accent5">
                  <a:lumMod val="0"/>
                  <a:lumOff val="100000"/>
                </a:schemeClr>
              </a:gs>
              <a:gs pos="34000">
                <a:srgbClr val="7F9ED7"/>
              </a:gs>
              <a:gs pos="22000">
                <a:schemeClr val="accent5">
                  <a:lumMod val="0"/>
                  <a:lumOff val="100000"/>
                </a:schemeClr>
              </a:gs>
              <a:gs pos="29000">
                <a:srgbClr val="9CB4E0"/>
              </a:gs>
              <a:gs pos="42000">
                <a:schemeClr val="accent5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lIns="84276" tIns="42142" rIns="84276" bIns="42142"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1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1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en-US" sz="2177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8089" y="32658"/>
            <a:ext cx="2461848" cy="45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3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85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46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16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09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65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47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52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C8539-3820-46AA-804C-38CA60B44E8F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5E85-122E-4CD4-982B-15DF80075A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95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rd@epqg.kz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customXml" Target="../../customXml/item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>
            <p:custDataLst>
              <p:custData r:id="rId1"/>
            </p:custDataLst>
          </p:nvPr>
        </p:nvSpPr>
        <p:spPr>
          <a:xfrm>
            <a:off x="1476787" y="2265861"/>
            <a:ext cx="9238426" cy="2071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629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Образовательные гранты </a:t>
            </a:r>
          </a:p>
          <a:p>
            <a:pPr algn="ctr"/>
            <a:r>
              <a:rPr lang="ru-RU" sz="3629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ТОО «Разведка и добыча </a:t>
            </a:r>
            <a:r>
              <a:rPr lang="en-US" sz="3629" b="1" dirty="0" err="1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QazaqGaz</a:t>
            </a:r>
            <a:r>
              <a:rPr lang="ru-RU" sz="3629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</a:p>
          <a:p>
            <a:pPr algn="ctr"/>
            <a:endParaRPr lang="ru-RU" sz="2800" b="1" dirty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Программа «</a:t>
            </a:r>
            <a:r>
              <a:rPr lang="kk-KZ" sz="28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Ізбасар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57648" y="6258699"/>
            <a:ext cx="942053" cy="287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7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Июль 2026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46291" y="6205125"/>
            <a:ext cx="9699588" cy="481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33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C2D5FE-BD26-4F7B-B0E3-D18539E7ED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71" y="151664"/>
            <a:ext cx="2029839" cy="65231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F406972-B9F6-4434-916D-EF3DDA1434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6080" y="215241"/>
            <a:ext cx="777521" cy="76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4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>
            <a:extLst>
              <a:ext uri="{FF2B5EF4-FFF2-40B4-BE49-F238E27FC236}">
                <a16:creationId xmlns:a16="http://schemas.microsoft.com/office/drawing/2014/main" id="{78A0406D-AC2D-40BE-AEB2-CB20AD12B7E8}"/>
              </a:ext>
            </a:extLst>
          </p:cNvPr>
          <p:cNvSpPr txBox="1"/>
          <p:nvPr/>
        </p:nvSpPr>
        <p:spPr>
          <a:xfrm>
            <a:off x="1310739" y="2219239"/>
            <a:ext cx="10293041" cy="2550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52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Цель программы:</a:t>
            </a:r>
          </a:p>
          <a:p>
            <a:pPr marL="673963" lvl="1" indent="-259232">
              <a:buFont typeface="Wingdings" panose="05000000000000000000" pitchFamily="2" charset="2"/>
              <a:buChar char="§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укрепление связей  Товарищества и учебных заведений в области подготовки высококвалифицированных специалистов для газовой отрасли;</a:t>
            </a:r>
          </a:p>
          <a:p>
            <a:pPr marL="673963" lvl="1" indent="-259232">
              <a:buFont typeface="Wingdings" panose="05000000000000000000" pitchFamily="2" charset="2"/>
              <a:buChar char="§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содействие сохранению и развитию интеллектуального потенциала, поддержания и повышения престижа технического (профессионального) образования; </a:t>
            </a:r>
          </a:p>
          <a:p>
            <a:pPr marL="673963" lvl="1" indent="-259232">
              <a:buFont typeface="Wingdings" panose="05000000000000000000" pitchFamily="2" charset="2"/>
              <a:buChar char="§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поддержка усилий способных и трудолюбивых студентов, мотивация студентов к эффективной учёбе и творческой деятельности;</a:t>
            </a:r>
          </a:p>
          <a:p>
            <a:pPr marL="673963" lvl="1" indent="-259232">
              <a:buFont typeface="Wingdings" panose="05000000000000000000" pitchFamily="2" charset="2"/>
              <a:buChar char="§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исполнение обязательств по финансированию обучения казахстанских кадров в рамках контракта на недропользования;</a:t>
            </a:r>
          </a:p>
          <a:p>
            <a:pPr marL="673963" lvl="1" indent="-259232">
              <a:buFont typeface="Wingdings" panose="05000000000000000000" pitchFamily="2" charset="2"/>
              <a:buChar char="§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поддержание социальной ответственности Товарищества в регионах присутствия </a:t>
            </a:r>
          </a:p>
          <a:p>
            <a:pPr marL="259232" indent="-259232" algn="just">
              <a:buFont typeface="Wingdings" panose="05000000000000000000" pitchFamily="2" charset="2"/>
              <a:buChar char="§"/>
            </a:pPr>
            <a:endParaRPr lang="ru-RU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A125D9-488B-4BAB-9730-45324D512476}"/>
              </a:ext>
            </a:extLst>
          </p:cNvPr>
          <p:cNvSpPr/>
          <p:nvPr/>
        </p:nvSpPr>
        <p:spPr>
          <a:xfrm>
            <a:off x="1246291" y="71"/>
            <a:ext cx="9699419" cy="489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01811" defTabSz="486781"/>
            <a:r>
              <a:rPr lang="ru-RU" sz="1814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DE9F55B-0930-4016-9007-D9551498C4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780" y="6282594"/>
            <a:ext cx="498473" cy="489878"/>
          </a:xfrm>
          <a:prstGeom prst="rect">
            <a:avLst/>
          </a:prstGeom>
        </p:spPr>
      </p:pic>
      <p:pic>
        <p:nvPicPr>
          <p:cNvPr id="12" name="Picture 8" descr="Помогите icon">
            <a:extLst>
              <a:ext uri="{FF2B5EF4-FFF2-40B4-BE49-F238E27FC236}">
                <a16:creationId xmlns:a16="http://schemas.microsoft.com/office/drawing/2014/main" id="{53B61E76-ED75-4262-92B6-6D6AE6BE3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72" y="2957249"/>
            <a:ext cx="722518" cy="72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757D92-12D4-43F6-AB3B-C3FC296B4F6A}"/>
              </a:ext>
            </a:extLst>
          </p:cNvPr>
          <p:cNvSpPr txBox="1"/>
          <p:nvPr/>
        </p:nvSpPr>
        <p:spPr>
          <a:xfrm>
            <a:off x="532687" y="1031428"/>
            <a:ext cx="111266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ТОО «Разведка и добыча «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QazaqGaz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» планирует на 2026-2027 учебный год присуждение образовательных грантов для оплаты средне-специального, высшего образования.  </a:t>
            </a:r>
          </a:p>
        </p:txBody>
      </p:sp>
    </p:spTree>
    <p:extLst>
      <p:ext uri="{BB962C8B-B14F-4D97-AF65-F5344CB8AC3E}">
        <p14:creationId xmlns:p14="http://schemas.microsoft.com/office/powerpoint/2010/main" val="65342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A125D9-488B-4BAB-9730-45324D512476}"/>
              </a:ext>
            </a:extLst>
          </p:cNvPr>
          <p:cNvSpPr/>
          <p:nvPr/>
        </p:nvSpPr>
        <p:spPr>
          <a:xfrm>
            <a:off x="1246291" y="71"/>
            <a:ext cx="9699419" cy="489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01811" defTabSz="486781"/>
            <a:endParaRPr lang="ru-RU" sz="1814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6A7160-08E1-419E-B45D-80BD835E34D3}"/>
              </a:ext>
            </a:extLst>
          </p:cNvPr>
          <p:cNvSpPr txBox="1"/>
          <p:nvPr/>
        </p:nvSpPr>
        <p:spPr>
          <a:xfrm>
            <a:off x="1246291" y="1160505"/>
            <a:ext cx="10590575" cy="5678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Участниками Программы могут быть граждане Республики Казахстан до 35 лет.</a:t>
            </a:r>
          </a:p>
          <a:p>
            <a:pPr algn="just"/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algn="just"/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Образовательные гранты Товарищества планируется предоставить на 2026-2027 учебный год: </a:t>
            </a:r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algn="just"/>
            <a:endParaRPr lang="ru-RU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700481" lvl="1" indent="-285750" algn="just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абитуриентам на очное обучение в организациях средне-специального, профессионального, высшего образования, прошедшие ЕНТ и набравшие по его результатам необходимый проходной балл для поступления, не получившие государственный или иной грант на оплату высшего образования по программам бакалавриата;</a:t>
            </a:r>
          </a:p>
          <a:p>
            <a:pPr marL="700481" lvl="1" indent="-285750" algn="just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студентам, на продолжение очного обучения в организациях средне-специального, профессионального, высшего образования по программам бакалавриата, не получившие государственный или иной грант на оплату обучения.</a:t>
            </a:r>
          </a:p>
          <a:p>
            <a:pPr marL="414731" lvl="1" algn="just"/>
            <a:endParaRPr lang="ru-RU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ru-RU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Программа рассчитана</a:t>
            </a:r>
            <a:endParaRPr lang="en-US" sz="1452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en-US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1)</a:t>
            </a:r>
            <a:r>
              <a:rPr lang="ru-RU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 для абитуриентов/студентов окончившим школу в Жамбылской области и обучающихся в учебных заведениях Жамбылской области, относящийся к следующей категории лиц:</a:t>
            </a:r>
          </a:p>
          <a:p>
            <a:pPr marL="700481" lvl="1" indent="-285750" algn="just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инвалиды 1, 2 и 3 групп;</a:t>
            </a:r>
          </a:p>
          <a:p>
            <a:pPr marL="700481" lvl="1" indent="-285750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дети - сироты и дети, оставшиеся без попечения родителей, не достигшие двадцати одного года, потерявшие родителей до совершеннолетия;</a:t>
            </a:r>
          </a:p>
          <a:p>
            <a:pPr marL="700481" lvl="1" indent="-285750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многодетные семьи;</a:t>
            </a:r>
          </a:p>
          <a:p>
            <a:pPr marL="700481" lvl="1" indent="-285750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неполные семьи.</a:t>
            </a:r>
          </a:p>
          <a:p>
            <a:pPr marL="700481" lvl="1" indent="-285750">
              <a:buFont typeface="Wingdings" panose="05000000000000000000" pitchFamily="2" charset="2"/>
              <a:buChar char="Ø"/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для детей работников АО «НК «</a:t>
            </a:r>
            <a:r>
              <a:rPr lang="ru-RU" sz="1452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QazaqGaz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» и его дочерних организаций, если родитель-работник является инвалидом 1,2 и 3 группы.</a:t>
            </a:r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700481" lvl="1" indent="-285750">
              <a:buFont typeface="Wingdings" panose="05000000000000000000" pitchFamily="2" charset="2"/>
              <a:buChar char="Ø"/>
            </a:pPr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en-US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2) </a:t>
            </a:r>
            <a:r>
              <a:rPr lang="ru-RU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для детей работников </a:t>
            </a:r>
            <a:r>
              <a:rPr lang="kk-KZ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«Разведка и добыча «QazaqGaz»</a:t>
            </a:r>
            <a:r>
              <a:rPr lang="ru-RU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 обучающихся/</a:t>
            </a:r>
            <a:r>
              <a:rPr lang="kk-KZ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поступивших по специальностям </a:t>
            </a:r>
            <a:r>
              <a:rPr lang="ru-RU" sz="1452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в соответствии с Перечнем наиболее востребованных специальностей энергетической отрасли, утверждаемым уполномоченным органом в области углеводородов и добычи урана.</a:t>
            </a:r>
          </a:p>
          <a:p>
            <a:pPr marL="414731" lvl="1"/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1030" name="Picture 6" descr="Схема организации icon">
            <a:extLst>
              <a:ext uri="{FF2B5EF4-FFF2-40B4-BE49-F238E27FC236}">
                <a16:creationId xmlns:a16="http://schemas.microsoft.com/office/drawing/2014/main" id="{C1A4027C-8BD5-46A8-915D-95ABB60ED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00" y="3067741"/>
            <a:ext cx="722518" cy="72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5402179-8C15-4001-98C8-8CA9D27B3E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505" y="6291140"/>
            <a:ext cx="498473" cy="4898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ECE5D38-53EB-4A3F-8CA7-0F5AC582768E}"/>
              </a:ext>
            </a:extLst>
          </p:cNvPr>
          <p:cNvSpPr txBox="1"/>
          <p:nvPr/>
        </p:nvSpPr>
        <p:spPr>
          <a:xfrm>
            <a:off x="161430" y="640561"/>
            <a:ext cx="61016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Целевая группа:</a:t>
            </a:r>
          </a:p>
        </p:txBody>
      </p:sp>
    </p:spTree>
    <p:extLst>
      <p:ext uri="{BB962C8B-B14F-4D97-AF65-F5344CB8AC3E}">
        <p14:creationId xmlns:p14="http://schemas.microsoft.com/office/powerpoint/2010/main" val="179294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A125D9-488B-4BAB-9730-45324D512476}"/>
              </a:ext>
            </a:extLst>
          </p:cNvPr>
          <p:cNvSpPr/>
          <p:nvPr/>
        </p:nvSpPr>
        <p:spPr>
          <a:xfrm>
            <a:off x="1246291" y="71"/>
            <a:ext cx="9699419" cy="489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01811" defTabSz="486781"/>
            <a:endParaRPr lang="ru-RU" sz="1814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6A7160-08E1-419E-B45D-80BD835E34D3}"/>
              </a:ext>
            </a:extLst>
          </p:cNvPr>
          <p:cNvSpPr txBox="1"/>
          <p:nvPr/>
        </p:nvSpPr>
        <p:spPr>
          <a:xfrm>
            <a:off x="1972278" y="1082654"/>
            <a:ext cx="9914922" cy="2935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Наличие образования (среднее, техническое или профессиональное или послесреднее образование).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Результаты ЕНТ – не менее 50/140 (для абитуриентов);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Успеваемость GPA – 2,33/4 (для студентов);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Специальность в соответствии с Перечнем наиболее востребованных специальностей энергетической отрасли.*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indent="450215" algn="just"/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*за исключением для следующей категории граждан (далее СУСН):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инвалиды 1, 2 и 3 групп;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дети - сироты и дети, оставшиеся без попечения родителей, не достигшие двадцати одного года, потерявшие родителей до совершеннолетия;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многодетные семьи;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630555" algn="l"/>
              </a:tabLst>
            </a:pPr>
            <a:r>
              <a:rPr lang="kk-KZ" sz="14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неполные семьи.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lvl="0">
              <a:tabLst>
                <a:tab pos="630555" algn="l"/>
              </a:tabLst>
            </a:pPr>
            <a:endParaRPr lang="kk-KZ" sz="105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lvl="0">
              <a:tabLst>
                <a:tab pos="630555" algn="l"/>
              </a:tabLst>
            </a:pPr>
            <a:r>
              <a:rPr lang="kk-KZ" sz="14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Приоритет отдается кандидатам поступившим на технические специальности</a:t>
            </a:r>
            <a:endParaRPr lang="ru-RU" sz="1400" i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1030" name="Picture 6" descr="Схема организации icon">
            <a:extLst>
              <a:ext uri="{FF2B5EF4-FFF2-40B4-BE49-F238E27FC236}">
                <a16:creationId xmlns:a16="http://schemas.microsoft.com/office/drawing/2014/main" id="{C1A4027C-8BD5-46A8-915D-95ABB60ED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39" y="2108796"/>
            <a:ext cx="722518" cy="72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5402179-8C15-4001-98C8-8CA9D27B3E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505" y="6291140"/>
            <a:ext cx="498473" cy="48987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ECE5D38-53EB-4A3F-8CA7-0F5AC582768E}"/>
              </a:ext>
            </a:extLst>
          </p:cNvPr>
          <p:cNvSpPr txBox="1"/>
          <p:nvPr/>
        </p:nvSpPr>
        <p:spPr>
          <a:xfrm>
            <a:off x="127874" y="656536"/>
            <a:ext cx="61016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Требования к кандидатам: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E2FBC0-5E3E-48A8-885E-67C199F9B7A0}"/>
              </a:ext>
            </a:extLst>
          </p:cNvPr>
          <p:cNvSpPr txBox="1"/>
          <p:nvPr/>
        </p:nvSpPr>
        <p:spPr>
          <a:xfrm>
            <a:off x="211764" y="4109307"/>
            <a:ext cx="32109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Необходимые документы: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3315C2-061A-4231-A5FA-AC5C641D063F}"/>
              </a:ext>
            </a:extLst>
          </p:cNvPr>
          <p:cNvSpPr txBox="1"/>
          <p:nvPr/>
        </p:nvSpPr>
        <p:spPr>
          <a:xfrm>
            <a:off x="1972278" y="4610521"/>
            <a:ext cx="9580227" cy="1829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Заявление установленного образца (скачать на сайте);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Анкета кандидата, претендующего на получение образовательного гранта (скачать на сайте);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Копия сертификата ЕНТ/ среднего балла успеваемости (GPA - </a:t>
            </a:r>
            <a:r>
              <a:rPr lang="ru-RU" sz="1452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Grade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 Point </a:t>
            </a:r>
            <a:r>
              <a:rPr lang="ru-RU" sz="1452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Average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 - Грейт Пойнт </a:t>
            </a:r>
            <a:r>
              <a:rPr lang="ru-RU" sz="1452" dirty="0" err="1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Эверейдж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);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Копия удостоверения личности/свидетельства о рождении;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Копия аттестата о среднем образовании;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Копии документов, подтверждающих статус СУСН; </a:t>
            </a:r>
          </a:p>
          <a:p>
            <a:pPr marL="342900" lvl="0" indent="-342900" algn="just">
              <a:buFont typeface="+mj-lt"/>
              <a:buAutoNum type="arabicParenR"/>
              <a:tabLst>
                <a:tab pos="630555" algn="l"/>
              </a:tabLst>
            </a:pP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Копии документов, подтверждающих поступление/обучение.</a:t>
            </a:r>
          </a:p>
          <a:p>
            <a:pPr algn="ctr">
              <a:lnSpc>
                <a:spcPct val="107000"/>
              </a:lnSpc>
              <a:spcAft>
                <a:spcPts val="1500"/>
              </a:spcAft>
            </a:pPr>
            <a:r>
              <a:rPr lang="kk-KZ" sz="1100" b="1" cap="all" spc="75" dirty="0">
                <a:solidFill>
                  <a:srgbClr val="333333"/>
                </a:solidFill>
                <a:effectLst/>
                <a:latin typeface="Inter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C5E9E00-12E7-4BB0-B411-5766E09775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739" y="5003605"/>
            <a:ext cx="722518" cy="79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5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A125D9-488B-4BAB-9730-45324D512476}"/>
              </a:ext>
            </a:extLst>
          </p:cNvPr>
          <p:cNvSpPr/>
          <p:nvPr/>
        </p:nvSpPr>
        <p:spPr>
          <a:xfrm>
            <a:off x="1246291" y="71"/>
            <a:ext cx="9699419" cy="489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01811" defTabSz="486781"/>
            <a:endParaRPr lang="ru-RU" sz="1814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5402179-8C15-4001-98C8-8CA9D27B3E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505" y="6291140"/>
            <a:ext cx="498473" cy="4898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1E2B53A-94D4-4FA2-8B86-C0FA03FB6340}"/>
              </a:ext>
            </a:extLst>
          </p:cNvPr>
          <p:cNvSpPr txBox="1"/>
          <p:nvPr/>
        </p:nvSpPr>
        <p:spPr>
          <a:xfrm>
            <a:off x="1760409" y="1607276"/>
            <a:ext cx="9640230" cy="2749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4731" lvl="1" algn="just"/>
            <a:r>
              <a:rPr lang="kk-KZ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Образовательные гранты для оплаты средне-специального, высшего образования за счет средств Товарищества присуждаются на конкурсной основе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.</a:t>
            </a:r>
          </a:p>
          <a:p>
            <a:pPr marL="414731" lvl="1" algn="just"/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ru-RU" sz="1452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Подача заявлений: 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Для участия в конкурсе на присуждение образовательного гранта от Товарищества, кандидат подает заявление установленного образца на электронную почту </a:t>
            </a:r>
            <a:r>
              <a:rPr lang="en-US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  <a:hlinkClick r:id="rId3"/>
              </a:rPr>
              <a:t>rd@epqg.kz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 </a:t>
            </a:r>
          </a:p>
          <a:p>
            <a:pPr marL="414731" lvl="1" algn="just"/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Срок подачи заявления </a:t>
            </a:r>
            <a:r>
              <a:rPr lang="en-US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c 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20 июля 2026 года</a:t>
            </a:r>
          </a:p>
          <a:p>
            <a:pPr marL="414731" lvl="1" algn="just"/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ru-RU" sz="1452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Рассмотрение: 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Комиссия рассматривает заявки и приложенный пакет документов не позднее 21 августа 2026 года. В случае необходимости может запросить дополнительные документы. </a:t>
            </a:r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endParaRPr lang="ru-RU" sz="14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  <a:p>
            <a:pPr marL="414731" lvl="1" algn="just"/>
            <a:r>
              <a:rPr lang="ru-RU" sz="1452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Решение: 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Товарищество публикует на своем сайте список </a:t>
            </a:r>
            <a:r>
              <a:rPr lang="ru-RU" alt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кандидатов, прошедших отбор </a:t>
            </a:r>
            <a:r>
              <a:rPr lang="ru-RU" sz="1452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образовательного гранта и производит оплату за обучение не позднее 11 сентября 2026 года.</a:t>
            </a:r>
            <a:endParaRPr lang="en-US" sz="1452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BF16EA-5F39-4994-82A1-43DAAB94E5C8}"/>
              </a:ext>
            </a:extLst>
          </p:cNvPr>
          <p:cNvSpPr txBox="1"/>
          <p:nvPr/>
        </p:nvSpPr>
        <p:spPr>
          <a:xfrm>
            <a:off x="261604" y="1033895"/>
            <a:ext cx="1969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SimSun-ExtB" panose="02010609060101010101" pitchFamily="49" charset="-122"/>
                <a:cs typeface="Arial" panose="020B0604020202020204" pitchFamily="34" charset="0"/>
              </a:rPr>
              <a:t>Сроки и этапы: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155D8DB-636F-4F4E-A8B7-4CB0C1C9FB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773" y="2585410"/>
            <a:ext cx="722518" cy="79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879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>
            <p:custDataLst>
              <p:custData r:id="rId1"/>
            </p:custDataLst>
          </p:nvPr>
        </p:nvSpPr>
        <p:spPr>
          <a:xfrm>
            <a:off x="3864459" y="2685797"/>
            <a:ext cx="4463081" cy="5390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903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Спасибо за внимание </a:t>
            </a:r>
          </a:p>
        </p:txBody>
      </p:sp>
    </p:spTree>
    <p:extLst>
      <p:ext uri="{BB962C8B-B14F-4D97-AF65-F5344CB8AC3E}">
        <p14:creationId xmlns:p14="http://schemas.microsoft.com/office/powerpoint/2010/main" val="19338127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Application xmlns="http://www.sap.com/cof/ao/powerpoint/application">
  <com.sap.ip.bi.pioneer>
    <Version>4</Version>
    <AAO_Revision>2.4.5.77122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2.xml><?xml version="1.0" encoding="utf-8"?>
<Application xmlns="http://www.sap.com/cof/ao/powerpoint/application">
  <com.sap.ip.bi.pioneer>
    <Version>4</Version>
    <AAO_Revision>2.4.5.77122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3.xml><?xml version="1.0" encoding="utf-8"?>
<Application xmlns="http://www.sap.com/cof/ao/powerpoint/application">
  <com.sap.ip.bi.pioneer>
    <Version>4</Version>
    <AAO_Revision>2.4.5.77122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Props1.xml><?xml version="1.0" encoding="utf-8"?>
<ds:datastoreItem xmlns:ds="http://schemas.openxmlformats.org/officeDocument/2006/customXml" ds:itemID="{3AF98311-232F-4FF8-B5E6-E6BD4D9ABD53}">
  <ds:schemaRefs>
    <ds:schemaRef ds:uri="http://www.sap.com/cof/ao/powerpoint/application"/>
  </ds:schemaRefs>
</ds:datastoreItem>
</file>

<file path=customXml/itemProps2.xml><?xml version="1.0" encoding="utf-8"?>
<ds:datastoreItem xmlns:ds="http://schemas.openxmlformats.org/officeDocument/2006/customXml" ds:itemID="{E56E3300-A9E8-431D-9A7D-066FC1DE6683}">
  <ds:schemaRefs>
    <ds:schemaRef ds:uri="http://www.sap.com/cof/ao/powerpoint/application"/>
  </ds:schemaRefs>
</ds:datastoreItem>
</file>

<file path=customXml/itemProps3.xml><?xml version="1.0" encoding="utf-8"?>
<ds:datastoreItem xmlns:ds="http://schemas.openxmlformats.org/officeDocument/2006/customXml" ds:itemID="{4665AC41-042B-4AB2-80DC-49EBA4843757}">
  <ds:schemaRefs>
    <ds:schemaRef ds:uri="http://www.sap.com/cof/ao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607</Words>
  <Application>Microsoft Office PowerPoint</Application>
  <PresentationFormat>Широкоэкранный</PresentationFormat>
  <Paragraphs>63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Inter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Шалқар Әкежан Бақытұлы</dc:creator>
  <cp:lastModifiedBy>Дюкенева Асель Амангельдиновна</cp:lastModifiedBy>
  <cp:revision>40</cp:revision>
  <cp:lastPrinted>2023-06-14T04:22:44Z</cp:lastPrinted>
  <dcterms:created xsi:type="dcterms:W3CDTF">2023-06-12T11:42:16Z</dcterms:created>
  <dcterms:modified xsi:type="dcterms:W3CDTF">2026-07-13T05:44:47Z</dcterms:modified>
</cp:coreProperties>
</file>